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65" r:id="rId5"/>
    <p:sldId id="266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2AB97-6637-4C4F-9C5D-0696477098AC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EC2D7-2EB7-47CE-932A-82A926716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64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731E-5DD7-4DF4-9AB3-F0B9EBA47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A2909-BD5C-46A6-BAB5-6BF851D95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1B488-ABBC-4152-946C-3BEA84F9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B046-2A7A-4186-9A89-E3EBE5F4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7F087-FC12-450C-AAD3-8268562B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0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5BAA-3E3E-4DA1-BFB3-D1C1787A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60780-B8B4-427A-AC65-C0059148F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2D40E-08BA-4A21-A6AB-DF517BC9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D9990-C2CA-4978-9927-4E3D6D5C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B6DD-76BF-4BF2-BD45-F4C65F32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1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2810A-DFFF-4F22-8D84-97FA0A065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AFD5C-BAC9-4B56-84A2-D6DF44BAB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A1750-FDE8-49C4-9EAD-365EF360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6BCF9-A2A6-495E-8F0A-D1E5075A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E8B67-4297-4C6A-88B3-51C2C1B4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8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0895-7D42-4D6A-B6DB-0694A0A2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9C74-BB44-4D4F-B0B0-BB3C6FD6E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05CD-CF54-4094-8A16-90478C52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5D427-9270-436D-9B18-09D24707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1DF9E-31FD-444A-B05A-245DA898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91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C043-0735-4876-918C-EAC99BEB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59E9-9BA8-4684-A0A6-E3B8EF14D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68D1-265F-4AD3-913A-0E38AA33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B038-1FF5-41C4-9795-DBF51898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7AC76-DF3B-4749-8262-A160CC0B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2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8A24-C953-40A8-8421-C1BC766C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58D7B-0DD4-4FAF-A92B-78880EE71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A732D-9381-4146-A2E4-90331F25C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4CACF-037C-45BF-80F7-0C75B0CE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E0771-6CE3-4FBE-870F-E0CAC157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6E00F-2051-4164-833D-CA6E5A90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17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4C99-C02C-4FC8-82B1-0A856FCF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25C65-EA42-4526-B4B9-8AAE641BC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1F32-CF52-4BE4-A6D9-093CAACD7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4FAF0-76C5-43E2-A9A3-F6943FABE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B88A0-7DCB-4AB3-B86F-5FC9F0D10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3C70A-A854-4FA7-B130-FC4CEDC2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D5CA5-A999-4A9A-AF64-F3381B8E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7047A-1A22-4589-8386-096F9325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4A91-5B2B-4A5D-904C-FCDB218C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4A028-54D0-46DA-AD00-57642379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14EF6-F099-4D82-A093-FE1AFA34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09A61-C69F-4D9E-AC42-29583E39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4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681B8-D8E6-48A3-9BBD-C3B4BCD5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ABB4B-CEBA-4FE8-AAC1-58EAE757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04E2E-F138-4956-B704-33278988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8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B831-10DB-4BD0-8E88-F09E34D7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404A6-E6FF-4513-BEF7-603859760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9DB2C-F681-44CD-83C7-B7674C96D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13353-16B3-4A5C-95F8-5159ECE8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3198A-2DD2-47EC-BAAE-7BF601B5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26B67-2473-4AF9-B2ED-C33110BA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8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485C-3692-4E89-8618-FD0C6D06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982A7-8000-4865-BD90-90064EF19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42078-346E-4B38-863E-C5C99FF15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6B0CB-DC4A-4FA2-A416-79FE789AE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7AC0F-1928-4E94-8B97-22C82268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829B4-2ED4-4466-A98A-40D74F7D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1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66647-EED8-42C4-903A-6E2DD74C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81B8C-FD6A-4E62-8BD0-89670136F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A4B9-2A59-4498-AF88-F0177CD71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427F-511C-4946-AE5A-7AFFC02C0CD1}" type="datetimeFigureOut">
              <a:rPr lang="en-GB" smtClean="0"/>
              <a:t>07/08/2017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A498-09D3-4176-9461-52E026561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ECD2-2AE7-495A-9006-EC59DA3B3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96796-7863-4B94-94BC-314744874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F369F-32EE-4DE0-A694-4325789E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0" y="599398"/>
            <a:ext cx="7343465" cy="4057265"/>
          </a:xfrm>
          <a:prstGeom prst="rect">
            <a:avLst/>
          </a:prstGeom>
        </p:spPr>
      </p:pic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19B35-0FAD-421A-A1EE-9C9747D76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40" y="5444835"/>
            <a:ext cx="9095651" cy="830231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MTD Guide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D3AA2-2A47-485F-80BB-D7404C4DF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240" y="6275067"/>
            <a:ext cx="9095651" cy="347473"/>
          </a:xfrm>
        </p:spPr>
        <p:txBody>
          <a:bodyPr>
            <a:normAutofit/>
          </a:bodyPr>
          <a:lstStyle/>
          <a:p>
            <a:pPr algn="l"/>
            <a:r>
              <a:rPr lang="en-GB" sz="1600" dirty="0" err="1"/>
              <a:t>LeeP</a:t>
            </a:r>
            <a:r>
              <a:rPr lang="en-GB" sz="1600" dirty="0"/>
              <a:t> Financial Accountants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571CE-E30C-40E2-83E1-3C60D565F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500" y="5791578"/>
            <a:ext cx="1238250" cy="6572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C3AEEB-51F7-455F-A5D2-414D933A3BB1}"/>
              </a:ext>
            </a:extLst>
          </p:cNvPr>
          <p:cNvSpPr/>
          <p:nvPr/>
        </p:nvSpPr>
        <p:spPr>
          <a:xfrm>
            <a:off x="2299551" y="3161840"/>
            <a:ext cx="1258897" cy="11788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Network">
            <a:extLst>
              <a:ext uri="{FF2B5EF4-FFF2-40B4-BE49-F238E27FC236}">
                <a16:creationId xmlns:a16="http://schemas.microsoft.com/office/drawing/2014/main" id="{9F894D94-FB9E-4ABD-BC54-12B8FD13B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9327" y="3334602"/>
            <a:ext cx="776372" cy="7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4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295C-37EA-40C0-89BB-A3F11D9E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50" y="279549"/>
            <a:ext cx="1238250" cy="65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A4892-41A3-44B3-8501-89826086E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1438275"/>
            <a:ext cx="9416522" cy="4795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AC1F0-D805-4E57-92D5-A4269689A6E7}"/>
              </a:ext>
            </a:extLst>
          </p:cNvPr>
          <p:cNvSpPr txBox="1"/>
          <p:nvPr/>
        </p:nvSpPr>
        <p:spPr>
          <a:xfrm>
            <a:off x="1042988" y="556478"/>
            <a:ext cx="7810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Objectives of Making Tax Digital</a:t>
            </a:r>
          </a:p>
          <a:p>
            <a:r>
              <a:rPr lang="en-GB" dirty="0"/>
              <a:t>- Applies to Individuals &amp; Businesses</a:t>
            </a:r>
          </a:p>
        </p:txBody>
      </p:sp>
    </p:spTree>
    <p:extLst>
      <p:ext uri="{BB962C8B-B14F-4D97-AF65-F5344CB8AC3E}">
        <p14:creationId xmlns:p14="http://schemas.microsoft.com/office/powerpoint/2010/main" val="31841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295C-37EA-40C0-89BB-A3F11D9E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50" y="279549"/>
            <a:ext cx="1238250" cy="657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AC1F0-D805-4E57-92D5-A4269689A6E7}"/>
              </a:ext>
            </a:extLst>
          </p:cNvPr>
          <p:cNvSpPr txBox="1"/>
          <p:nvPr/>
        </p:nvSpPr>
        <p:spPr>
          <a:xfrm>
            <a:off x="896606" y="733246"/>
            <a:ext cx="543518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Does It Mean For Me?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rgbClr val="00B050"/>
                </a:solidFill>
              </a:rPr>
              <a:t>Fewer Tax Returns </a:t>
            </a:r>
            <a:r>
              <a:rPr lang="en-GB" dirty="0"/>
              <a:t>– Millions of taxpayers no longer need to tell HMRC information it already knows e.g. Salary details under PAYE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The tax system will operate in ‘</a:t>
            </a:r>
            <a:r>
              <a:rPr lang="en-GB" b="1" dirty="0">
                <a:solidFill>
                  <a:srgbClr val="00B050"/>
                </a:solidFill>
              </a:rPr>
              <a:t>real time</a:t>
            </a:r>
            <a:r>
              <a:rPr lang="en-GB" dirty="0"/>
              <a:t>’ keeping everyone up to date with their tax position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All Individuals/ Landlords &amp; Businesses will have </a:t>
            </a:r>
            <a:r>
              <a:rPr lang="en-GB" b="1" dirty="0">
                <a:solidFill>
                  <a:srgbClr val="00B050"/>
                </a:solidFill>
              </a:rPr>
              <a:t>digital tax account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742950" lvl="1" indent="-285750">
              <a:buFontTx/>
              <a:buChar char="-"/>
            </a:pPr>
            <a:r>
              <a:rPr lang="en-GB" sz="1400" dirty="0"/>
              <a:t>Self Servicing</a:t>
            </a:r>
          </a:p>
          <a:p>
            <a:pPr marL="742950" lvl="1" indent="-285750">
              <a:buFontTx/>
              <a:buChar char="-"/>
            </a:pPr>
            <a:r>
              <a:rPr lang="en-GB" sz="1400" dirty="0"/>
              <a:t>See your Tax Code</a:t>
            </a:r>
          </a:p>
          <a:p>
            <a:pPr marL="742950" lvl="1" indent="-285750">
              <a:buFontTx/>
              <a:buChar char="-"/>
            </a:pPr>
            <a:r>
              <a:rPr lang="en-GB" sz="1400" dirty="0"/>
              <a:t>Check your Pension &amp; NI record</a:t>
            </a:r>
          </a:p>
          <a:p>
            <a:pPr marL="742950" lvl="1" indent="-285750">
              <a:buFontTx/>
              <a:buChar char="-"/>
            </a:pPr>
            <a:r>
              <a:rPr lang="en-GB" sz="1400" dirty="0"/>
              <a:t>Manage Tax Credits, Child Benefits &amp; other Benefits</a:t>
            </a:r>
          </a:p>
          <a:p>
            <a:pPr marL="742950" lvl="1" indent="-285750">
              <a:buFontTx/>
              <a:buChar char="-"/>
            </a:pPr>
            <a:r>
              <a:rPr lang="en-GB" sz="1400" dirty="0"/>
              <a:t>File your Self Assessment Tax Return</a:t>
            </a:r>
          </a:p>
          <a:p>
            <a:pPr marL="742950" lvl="1" indent="-285750">
              <a:buFontTx/>
              <a:buChar char="-"/>
            </a:pPr>
            <a:r>
              <a:rPr lang="en-GB" sz="1400" dirty="0"/>
              <a:t>Annual Tax Summary – Budgeting </a:t>
            </a:r>
          </a:p>
          <a:p>
            <a:pPr marL="742950" lvl="1" indent="-285750">
              <a:buFontTx/>
              <a:buChar char="-"/>
            </a:pPr>
            <a:r>
              <a:rPr lang="en-GB" sz="1400" dirty="0"/>
              <a:t>Communicate with HMRC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D5E37-51DA-4385-8F94-1D9A3B836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654" y="936774"/>
            <a:ext cx="4658806" cy="5616348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5D1432A-977B-4C7B-8901-FDEA97C78D06}"/>
              </a:ext>
            </a:extLst>
          </p:cNvPr>
          <p:cNvSpPr/>
          <p:nvPr/>
        </p:nvSpPr>
        <p:spPr>
          <a:xfrm>
            <a:off x="6400800" y="2695575"/>
            <a:ext cx="2790825" cy="523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2B211E-3377-4DB2-9F88-C982DD240612}"/>
              </a:ext>
            </a:extLst>
          </p:cNvPr>
          <p:cNvSpPr/>
          <p:nvPr/>
        </p:nvSpPr>
        <p:spPr>
          <a:xfrm>
            <a:off x="6529654" y="3471385"/>
            <a:ext cx="1128446" cy="4052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67C33-64B1-4305-AFED-F2140482A93B}"/>
              </a:ext>
            </a:extLst>
          </p:cNvPr>
          <p:cNvSpPr/>
          <p:nvPr/>
        </p:nvSpPr>
        <p:spPr>
          <a:xfrm>
            <a:off x="6501976" y="5719284"/>
            <a:ext cx="1384724" cy="4529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DA3C33-F123-4FA5-A744-BC53C599EDB2}"/>
              </a:ext>
            </a:extLst>
          </p:cNvPr>
          <p:cNvSpPr/>
          <p:nvPr/>
        </p:nvSpPr>
        <p:spPr>
          <a:xfrm>
            <a:off x="9532904" y="3251833"/>
            <a:ext cx="1128446" cy="4052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9A7CEB-0A6F-44B1-858C-9A03908DD146}"/>
              </a:ext>
            </a:extLst>
          </p:cNvPr>
          <p:cNvSpPr/>
          <p:nvPr/>
        </p:nvSpPr>
        <p:spPr>
          <a:xfrm>
            <a:off x="6460642" y="4392688"/>
            <a:ext cx="2092807" cy="4841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314E09-65C2-41C8-B64C-A2E9189176F3}"/>
              </a:ext>
            </a:extLst>
          </p:cNvPr>
          <p:cNvSpPr/>
          <p:nvPr/>
        </p:nvSpPr>
        <p:spPr>
          <a:xfrm>
            <a:off x="9532904" y="2687790"/>
            <a:ext cx="1128446" cy="4052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295C-37EA-40C0-89BB-A3F11D9E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50" y="279549"/>
            <a:ext cx="1238250" cy="657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AC1F0-D805-4E57-92D5-A4269689A6E7}"/>
              </a:ext>
            </a:extLst>
          </p:cNvPr>
          <p:cNvSpPr txBox="1"/>
          <p:nvPr/>
        </p:nvSpPr>
        <p:spPr>
          <a:xfrm>
            <a:off x="710261" y="882948"/>
            <a:ext cx="389983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What, When &amp; Who?</a:t>
            </a:r>
          </a:p>
          <a:p>
            <a:pPr lvl="1"/>
            <a:endParaRPr lang="en-GB" dirty="0"/>
          </a:p>
          <a:p>
            <a:r>
              <a:rPr lang="en-GB" b="1" u="sng" dirty="0"/>
              <a:t>What</a:t>
            </a:r>
          </a:p>
          <a:p>
            <a:pPr marL="285750" indent="-285750">
              <a:buFontTx/>
              <a:buChar char="-"/>
            </a:pPr>
            <a:r>
              <a:rPr lang="en-GB" dirty="0"/>
              <a:t>Keep Records Digitally – Spreadsheets OK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Quarterly submission of Accounting Information – must use Commercial Software that can “talk” to HMRC systems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b="1" u="sng" dirty="0"/>
              <a:t>When</a:t>
            </a:r>
          </a:p>
          <a:p>
            <a:pPr marL="285750" indent="-285750">
              <a:buFontTx/>
              <a:buChar char="-"/>
            </a:pPr>
            <a:r>
              <a:rPr lang="en-GB" dirty="0"/>
              <a:t>New timetable in the Finance Bill 2017 amendment on 13</a:t>
            </a:r>
            <a:r>
              <a:rPr lang="en-GB" baseline="30000" dirty="0"/>
              <a:t>th</a:t>
            </a:r>
            <a:r>
              <a:rPr lang="en-GB" dirty="0"/>
              <a:t> July 2017</a:t>
            </a:r>
          </a:p>
          <a:p>
            <a:pPr marL="285750" indent="-285750">
              <a:buFontTx/>
              <a:buChar char="-"/>
            </a:pPr>
            <a:r>
              <a:rPr lang="en-GB" dirty="0"/>
              <a:t>Simplified</a:t>
            </a:r>
          </a:p>
          <a:p>
            <a:pPr marL="285750" indent="-285750">
              <a:buFontTx/>
              <a:buChar char="-"/>
            </a:pPr>
            <a:r>
              <a:rPr lang="en-GB" dirty="0"/>
              <a:t>Delayed until April 2019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b="1" u="sng" dirty="0"/>
              <a:t>Who</a:t>
            </a:r>
          </a:p>
          <a:p>
            <a:pPr marL="285750" indent="-285750">
              <a:buFontTx/>
              <a:buChar char="-"/>
            </a:pPr>
            <a:r>
              <a:rPr lang="en-GB" dirty="0"/>
              <a:t>Businesses with Turnover &gt; £85,000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26C9B7-2FD8-4A22-A551-F51673DC1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80" y="1038225"/>
            <a:ext cx="6932920" cy="4731048"/>
          </a:xfrm>
          <a:prstGeom prst="rect">
            <a:avLst/>
          </a:prstGeom>
        </p:spPr>
      </p:pic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53193AC1-3CBC-417D-ACD9-D5F8F7B31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6924" y="1054398"/>
            <a:ext cx="47148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295C-37EA-40C0-89BB-A3F11D9E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50" y="279549"/>
            <a:ext cx="1238250" cy="6572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99001-04CA-4BBA-B89D-44C391293BCA}"/>
              </a:ext>
            </a:extLst>
          </p:cNvPr>
          <p:cNvSpPr/>
          <p:nvPr/>
        </p:nvSpPr>
        <p:spPr>
          <a:xfrm>
            <a:off x="1304925" y="1609725"/>
            <a:ext cx="3228975" cy="154305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April 2019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F2E0D6-3918-47A4-8B9D-EEB35435C0BA}"/>
              </a:ext>
            </a:extLst>
          </p:cNvPr>
          <p:cNvSpPr/>
          <p:nvPr/>
        </p:nvSpPr>
        <p:spPr>
          <a:xfrm>
            <a:off x="4533900" y="1771650"/>
            <a:ext cx="5257800" cy="1219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Businesses &amp; Landlords with a turnover above the VAT threshold (currently £85,000)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357113-A1EF-4F89-8C50-E1EFAAE7D03F}"/>
              </a:ext>
            </a:extLst>
          </p:cNvPr>
          <p:cNvSpPr/>
          <p:nvPr/>
        </p:nvSpPr>
        <p:spPr>
          <a:xfrm>
            <a:off x="1304925" y="3152775"/>
            <a:ext cx="3228975" cy="15430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April 2020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CA3CBD-00CE-417D-98DE-29ECF9B34C0B}"/>
              </a:ext>
            </a:extLst>
          </p:cNvPr>
          <p:cNvSpPr/>
          <p:nvPr/>
        </p:nvSpPr>
        <p:spPr>
          <a:xfrm>
            <a:off x="4533900" y="3314700"/>
            <a:ext cx="5257800" cy="1219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All Other Businesses and Landlords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3CC90-926A-40AA-843D-B7DFCE6CD935}"/>
              </a:ext>
            </a:extLst>
          </p:cNvPr>
          <p:cNvSpPr txBox="1"/>
          <p:nvPr/>
        </p:nvSpPr>
        <p:spPr>
          <a:xfrm>
            <a:off x="1038225" y="608161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The Latest MTD Timetable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0FDA6-C0B9-4905-968A-09F43F899EF5}"/>
              </a:ext>
            </a:extLst>
          </p:cNvPr>
          <p:cNvSpPr txBox="1"/>
          <p:nvPr/>
        </p:nvSpPr>
        <p:spPr>
          <a:xfrm>
            <a:off x="1038225" y="4962525"/>
            <a:ext cx="885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Exemptions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Individuals who can not go digital – elderly, location, disability, religion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Turnover &lt; £10,000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Charities</a:t>
            </a:r>
          </a:p>
        </p:txBody>
      </p:sp>
    </p:spTree>
    <p:extLst>
      <p:ext uri="{BB962C8B-B14F-4D97-AF65-F5344CB8AC3E}">
        <p14:creationId xmlns:p14="http://schemas.microsoft.com/office/powerpoint/2010/main" val="287608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295C-37EA-40C0-89BB-A3F11D9E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50" y="279549"/>
            <a:ext cx="1238250" cy="657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AA99DD-509F-4C51-A9F5-036704EE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0" y="936774"/>
            <a:ext cx="10756514" cy="47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3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103FEE-068D-41A5-A3C4-0F9E7593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7" y="763929"/>
            <a:ext cx="11174385" cy="5393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A2295C-37EA-40C0-89BB-A3F11D9E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50" y="279549"/>
            <a:ext cx="12382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2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295C-37EA-40C0-89BB-A3F11D9E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50" y="279549"/>
            <a:ext cx="1238250" cy="657225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C03EE2-143B-451B-9BA8-0DF490D6C8C0}"/>
              </a:ext>
            </a:extLst>
          </p:cNvPr>
          <p:cNvSpPr/>
          <p:nvPr/>
        </p:nvSpPr>
        <p:spPr>
          <a:xfrm>
            <a:off x="1142999" y="5320430"/>
            <a:ext cx="8429625" cy="79057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9999"/>
                </a:solidFill>
              </a:rPr>
              <a:t>HMRC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33B4BA4-2ACD-4879-9F15-D18B630C3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5375247"/>
            <a:ext cx="634634" cy="6276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D51CC3F-A6CE-4386-B896-32E5E9E93520}"/>
              </a:ext>
            </a:extLst>
          </p:cNvPr>
          <p:cNvSpPr txBox="1"/>
          <p:nvPr/>
        </p:nvSpPr>
        <p:spPr>
          <a:xfrm>
            <a:off x="788097" y="578182"/>
            <a:ext cx="7310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What type of Business are YOU?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D9713F3-2B57-45F9-99C1-27A8EE844C25}"/>
              </a:ext>
            </a:extLst>
          </p:cNvPr>
          <p:cNvSpPr/>
          <p:nvPr/>
        </p:nvSpPr>
        <p:spPr>
          <a:xfrm>
            <a:off x="8281986" y="3414850"/>
            <a:ext cx="542925" cy="190557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D317A6E-95BF-4FFF-ADB2-728BC7A0B10A}"/>
              </a:ext>
            </a:extLst>
          </p:cNvPr>
          <p:cNvSpPr/>
          <p:nvPr/>
        </p:nvSpPr>
        <p:spPr>
          <a:xfrm>
            <a:off x="5157786" y="3414850"/>
            <a:ext cx="542925" cy="1905579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91D186-688E-456A-A18B-B4F9720A25D5}"/>
              </a:ext>
            </a:extLst>
          </p:cNvPr>
          <p:cNvGrpSpPr/>
          <p:nvPr/>
        </p:nvGrpSpPr>
        <p:grpSpPr>
          <a:xfrm>
            <a:off x="862011" y="1179799"/>
            <a:ext cx="2705100" cy="2235051"/>
            <a:chOff x="742950" y="968449"/>
            <a:chExt cx="2705100" cy="223505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060864-85C0-498F-A647-D8521A25D058}"/>
                </a:ext>
              </a:extLst>
            </p:cNvPr>
            <p:cNvGrpSpPr/>
            <p:nvPr/>
          </p:nvGrpSpPr>
          <p:grpSpPr>
            <a:xfrm>
              <a:off x="1181100" y="1171575"/>
              <a:ext cx="1714500" cy="914400"/>
              <a:chOff x="990600" y="800100"/>
              <a:chExt cx="1714500" cy="914400"/>
            </a:xfrm>
          </p:grpSpPr>
          <p:pic>
            <p:nvPicPr>
              <p:cNvPr id="10" name="Graphic 9" descr="User">
                <a:extLst>
                  <a:ext uri="{FF2B5EF4-FFF2-40B4-BE49-F238E27FC236}">
                    <a16:creationId xmlns:a16="http://schemas.microsoft.com/office/drawing/2014/main" id="{11034AD9-57E1-4B5B-9509-5AC3071D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0600" y="8001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1" descr="Users">
                <a:extLst>
                  <a:ext uri="{FF2B5EF4-FFF2-40B4-BE49-F238E27FC236}">
                    <a16:creationId xmlns:a16="http://schemas.microsoft.com/office/drawing/2014/main" id="{F6325A24-873B-45AC-87BF-923F75E37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90700" y="8001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67668BC-3462-45D6-84EC-2C15238470C6}"/>
                </a:ext>
              </a:extLst>
            </p:cNvPr>
            <p:cNvSpPr/>
            <p:nvPr/>
          </p:nvSpPr>
          <p:spPr>
            <a:xfrm>
              <a:off x="742950" y="968449"/>
              <a:ext cx="2705100" cy="2235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4F4690-51A4-454E-B6E4-4CF206D565F5}"/>
                </a:ext>
              </a:extLst>
            </p:cNvPr>
            <p:cNvSpPr txBox="1"/>
            <p:nvPr/>
          </p:nvSpPr>
          <p:spPr>
            <a:xfrm>
              <a:off x="1066800" y="2085975"/>
              <a:ext cx="2143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Successfully using Accounting Software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416153-7398-4565-9137-9859783ADB5C}"/>
              </a:ext>
            </a:extLst>
          </p:cNvPr>
          <p:cNvGrpSpPr/>
          <p:nvPr/>
        </p:nvGrpSpPr>
        <p:grpSpPr>
          <a:xfrm>
            <a:off x="4005261" y="1179799"/>
            <a:ext cx="2705100" cy="2235051"/>
            <a:chOff x="742950" y="968449"/>
            <a:chExt cx="2705100" cy="22350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7F52801-69FD-447E-A4B2-93ABB44AE0E6}"/>
                </a:ext>
              </a:extLst>
            </p:cNvPr>
            <p:cNvGrpSpPr/>
            <p:nvPr/>
          </p:nvGrpSpPr>
          <p:grpSpPr>
            <a:xfrm>
              <a:off x="1181100" y="1171575"/>
              <a:ext cx="1714500" cy="914400"/>
              <a:chOff x="990600" y="800100"/>
              <a:chExt cx="1714500" cy="914400"/>
            </a:xfrm>
          </p:grpSpPr>
          <p:pic>
            <p:nvPicPr>
              <p:cNvPr id="21" name="Graphic 20" descr="User">
                <a:extLst>
                  <a:ext uri="{FF2B5EF4-FFF2-40B4-BE49-F238E27FC236}">
                    <a16:creationId xmlns:a16="http://schemas.microsoft.com/office/drawing/2014/main" id="{BEF0C19E-8F7C-4465-A422-A8EE63BA3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0600" y="8001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Graphic 21" descr="Users">
                <a:extLst>
                  <a:ext uri="{FF2B5EF4-FFF2-40B4-BE49-F238E27FC236}">
                    <a16:creationId xmlns:a16="http://schemas.microsoft.com/office/drawing/2014/main" id="{96B993A2-98BE-4565-9578-DAB328FA2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90700" y="8001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A7A8F8-8E66-4173-B3AE-48B157F254A2}"/>
                </a:ext>
              </a:extLst>
            </p:cNvPr>
            <p:cNvSpPr/>
            <p:nvPr/>
          </p:nvSpPr>
          <p:spPr>
            <a:xfrm>
              <a:off x="742950" y="968449"/>
              <a:ext cx="2705100" cy="2235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3F13FD-3660-4634-BE23-CD8A3EA31AE3}"/>
                </a:ext>
              </a:extLst>
            </p:cNvPr>
            <p:cNvSpPr txBox="1"/>
            <p:nvPr/>
          </p:nvSpPr>
          <p:spPr>
            <a:xfrm>
              <a:off x="1069792" y="2224474"/>
              <a:ext cx="2143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Using Spreadsheets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8C968E-BBEF-4C8C-9DF0-439BD45CAF7E}"/>
              </a:ext>
            </a:extLst>
          </p:cNvPr>
          <p:cNvGrpSpPr/>
          <p:nvPr/>
        </p:nvGrpSpPr>
        <p:grpSpPr>
          <a:xfrm>
            <a:off x="7148511" y="1179799"/>
            <a:ext cx="2705100" cy="2235051"/>
            <a:chOff x="742950" y="968449"/>
            <a:chExt cx="2705100" cy="223505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161007-5392-44C7-B7BF-BA840B9E45D1}"/>
                </a:ext>
              </a:extLst>
            </p:cNvPr>
            <p:cNvGrpSpPr/>
            <p:nvPr/>
          </p:nvGrpSpPr>
          <p:grpSpPr>
            <a:xfrm>
              <a:off x="1181100" y="1171575"/>
              <a:ext cx="1714500" cy="914400"/>
              <a:chOff x="990600" y="800100"/>
              <a:chExt cx="1714500" cy="914400"/>
            </a:xfrm>
          </p:grpSpPr>
          <p:pic>
            <p:nvPicPr>
              <p:cNvPr id="27" name="Graphic 26" descr="User">
                <a:extLst>
                  <a:ext uri="{FF2B5EF4-FFF2-40B4-BE49-F238E27FC236}">
                    <a16:creationId xmlns:a16="http://schemas.microsoft.com/office/drawing/2014/main" id="{FB12A46C-64AA-42DC-9E5A-4EFA03EA7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90600" y="8001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8" name="Graphic 27" descr="Users">
                <a:extLst>
                  <a:ext uri="{FF2B5EF4-FFF2-40B4-BE49-F238E27FC236}">
                    <a16:creationId xmlns:a16="http://schemas.microsoft.com/office/drawing/2014/main" id="{7474EAB3-E522-4287-AFDF-5981A1D976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90700" y="8001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2A043F-4989-48FD-B469-837D98A4E732}"/>
                </a:ext>
              </a:extLst>
            </p:cNvPr>
            <p:cNvSpPr/>
            <p:nvPr/>
          </p:nvSpPr>
          <p:spPr>
            <a:xfrm>
              <a:off x="742950" y="968449"/>
              <a:ext cx="2705100" cy="2235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2E2734-1AE4-4F28-BE29-161CAD26A043}"/>
                </a:ext>
              </a:extLst>
            </p:cNvPr>
            <p:cNvSpPr txBox="1"/>
            <p:nvPr/>
          </p:nvSpPr>
          <p:spPr>
            <a:xfrm>
              <a:off x="1066800" y="2085975"/>
              <a:ext cx="2143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Keeping Manual Records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4B5A1B8-EA06-44AD-8480-887C6FD2782A}"/>
              </a:ext>
            </a:extLst>
          </p:cNvPr>
          <p:cNvSpPr/>
          <p:nvPr/>
        </p:nvSpPr>
        <p:spPr>
          <a:xfrm>
            <a:off x="4329110" y="3977897"/>
            <a:ext cx="5286376" cy="790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     Accountant </a:t>
            </a:r>
            <a:r>
              <a:rPr lang="en-GB" sz="2800" dirty="0" err="1"/>
              <a:t>e.g</a:t>
            </a:r>
            <a:r>
              <a:rPr lang="en-GB" sz="2800" dirty="0"/>
              <a:t> </a:t>
            </a:r>
            <a:r>
              <a:rPr lang="en-GB" sz="2800" dirty="0" err="1"/>
              <a:t>LeeP</a:t>
            </a:r>
            <a:endParaRPr lang="en-GB" sz="2800" dirty="0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352194A9-9AD0-44E9-8078-A4927603CAA6}"/>
              </a:ext>
            </a:extLst>
          </p:cNvPr>
          <p:cNvSpPr/>
          <p:nvPr/>
        </p:nvSpPr>
        <p:spPr>
          <a:xfrm>
            <a:off x="1943098" y="3423883"/>
            <a:ext cx="542925" cy="189654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Graphic 35" descr="Chat">
            <a:extLst>
              <a:ext uri="{FF2B5EF4-FFF2-40B4-BE49-F238E27FC236}">
                <a16:creationId xmlns:a16="http://schemas.microsoft.com/office/drawing/2014/main" id="{A7A30BCC-EB85-4170-9640-2E02C4D454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6864" y="4727262"/>
            <a:ext cx="675555" cy="675555"/>
          </a:xfrm>
          <a:prstGeom prst="rect">
            <a:avLst/>
          </a:prstGeom>
        </p:spPr>
      </p:pic>
      <p:pic>
        <p:nvPicPr>
          <p:cNvPr id="38" name="Graphic 37" descr="Link">
            <a:extLst>
              <a:ext uri="{FF2B5EF4-FFF2-40B4-BE49-F238E27FC236}">
                <a16:creationId xmlns:a16="http://schemas.microsoft.com/office/drawing/2014/main" id="{DA406BE6-B09F-45F9-8E9B-1F27F20E9F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51648" y="4258069"/>
            <a:ext cx="548613" cy="548613"/>
          </a:xfrm>
          <a:prstGeom prst="rect">
            <a:avLst/>
          </a:prstGeom>
        </p:spPr>
      </p:pic>
      <p:pic>
        <p:nvPicPr>
          <p:cNvPr id="39" name="Graphic 38" descr="Chat">
            <a:extLst>
              <a:ext uri="{FF2B5EF4-FFF2-40B4-BE49-F238E27FC236}">
                <a16:creationId xmlns:a16="http://schemas.microsoft.com/office/drawing/2014/main" id="{07B8C688-E5F9-4C91-A7EE-98D3ADDC7F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86661" y="4731735"/>
            <a:ext cx="675555" cy="675555"/>
          </a:xfrm>
          <a:prstGeom prst="rect">
            <a:avLst/>
          </a:prstGeom>
        </p:spPr>
      </p:pic>
      <p:pic>
        <p:nvPicPr>
          <p:cNvPr id="41" name="Graphic 40" descr="Laptop">
            <a:extLst>
              <a:ext uri="{FF2B5EF4-FFF2-40B4-BE49-F238E27FC236}">
                <a16:creationId xmlns:a16="http://schemas.microsoft.com/office/drawing/2014/main" id="{BCC8D28E-DFFB-429A-AAEA-966E56B009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59928" y="3328958"/>
            <a:ext cx="712546" cy="7125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713266-99B8-41CB-B63F-80E2BF4950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4550" y="4083293"/>
            <a:ext cx="634947" cy="640772"/>
          </a:xfrm>
          <a:prstGeom prst="rect">
            <a:avLst/>
          </a:prstGeom>
        </p:spPr>
      </p:pic>
      <p:pic>
        <p:nvPicPr>
          <p:cNvPr id="4" name="Graphic 3" descr="Calculator">
            <a:extLst>
              <a:ext uri="{FF2B5EF4-FFF2-40B4-BE49-F238E27FC236}">
                <a16:creationId xmlns:a16="http://schemas.microsoft.com/office/drawing/2014/main" id="{1A586383-C7BF-4843-BB2E-3D5003D6B9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58236" y="3423883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9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C8C8B050-9AF6-4B45-8C1E-06F39E8DE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8" y="643467"/>
            <a:ext cx="5585029" cy="5571066"/>
          </a:xfrm>
          <a:prstGeom prst="rect">
            <a:avLst/>
          </a:prstGeom>
        </p:spPr>
      </p:pic>
      <p:sp>
        <p:nvSpPr>
          <p:cNvPr id="29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6AF7CAC-0769-4D77-9ABA-3BD1FEDB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4" y="643467"/>
            <a:ext cx="5348223" cy="5571066"/>
          </a:xfrm>
          <a:prstGeom prst="rect">
            <a:avLst/>
          </a:prstGeom>
        </p:spPr>
      </p:pic>
      <p:pic>
        <p:nvPicPr>
          <p:cNvPr id="2" name="Picture 1" descr="A close up of a sign&#10;&#10;Description generated with high confidence">
            <a:extLst>
              <a:ext uri="{FF2B5EF4-FFF2-40B4-BE49-F238E27FC236}">
                <a16:creationId xmlns:a16="http://schemas.microsoft.com/office/drawing/2014/main" id="{69A2295C-37EA-40C0-89BB-A3F11D9E3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350" y="279549"/>
            <a:ext cx="12382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4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241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MTD Guide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Pui</dc:creator>
  <cp:lastModifiedBy>dainesegirl@hotmail.com</cp:lastModifiedBy>
  <cp:revision>22</cp:revision>
  <dcterms:created xsi:type="dcterms:W3CDTF">2017-06-28T14:19:12Z</dcterms:created>
  <dcterms:modified xsi:type="dcterms:W3CDTF">2017-08-07T22:10:52Z</dcterms:modified>
</cp:coreProperties>
</file>